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92" r:id="rId3"/>
    <p:sldId id="293" r:id="rId4"/>
    <p:sldId id="29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95" r:id="rId20"/>
    <p:sldId id="288" r:id="rId21"/>
    <p:sldId id="291" r:id="rId22"/>
    <p:sldId id="272" r:id="rId23"/>
    <p:sldId id="273" r:id="rId24"/>
    <p:sldId id="274" r:id="rId25"/>
    <p:sldId id="275" r:id="rId26"/>
    <p:sldId id="290" r:id="rId27"/>
    <p:sldId id="276" r:id="rId28"/>
    <p:sldId id="277" r:id="rId29"/>
    <p:sldId id="278" r:id="rId30"/>
    <p:sldId id="279" r:id="rId31"/>
    <p:sldId id="281" r:id="rId32"/>
    <p:sldId id="289" r:id="rId33"/>
    <p:sldId id="280" r:id="rId34"/>
    <p:sldId id="282" r:id="rId35"/>
    <p:sldId id="286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72" d="100"/>
          <a:sy n="72" d="100"/>
        </p:scale>
        <p:origin x="-4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07589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xmlns="" id="{D4534098-120B-C24D-B9F5-CDD7B8088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xmlns="" id="{1AF620A1-CABD-F840-A31E-E7091CD4FEF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aitSOucL0VHZa9Z2vbRJSyAIsAz24kX8LFByQ5xQnUg/ed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dejs/node-chakracor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vi.io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r0W7TtVTY" TargetMode="External"/><Relationship Id="rId2" Type="http://schemas.openxmlformats.org/officeDocument/2006/relationships/hyperlink" Target="https://www.youtube.com/watch?v=SmE4OwHzt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ach2arunprakash/json-server-heroku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0"/>
            <a:ext cx="9811820" cy="592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2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" y="0"/>
            <a:ext cx="872519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/>
            </a:r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rPr dirty="0"/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Layout engine or rendering engine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rcRect l="63500" t="18815" r="2165" b="16593"/>
          <a:stretch>
            <a:fillRect/>
          </a:stretch>
        </p:blipFill>
        <p:spPr>
          <a:xfrm>
            <a:off x="3291840" y="1282472"/>
            <a:ext cx="5029205" cy="532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" y="2271532"/>
            <a:ext cx="11785442" cy="336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Layout engine or rendering engine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2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2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2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2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JavaScript engine or ECMAScript engines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2"/>
          <a:srcRect l="14417" t="21185" r="2917" b="17333"/>
          <a:stretch>
            <a:fillRect/>
          </a:stretch>
        </p:blipFill>
        <p:spPr>
          <a:xfrm>
            <a:off x="121916" y="1381760"/>
            <a:ext cx="1190018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xmlns="" id="{B7F525FD-81EF-9144-AB2B-E0DDFE90A801}"/>
              </a:ext>
            </a:extLst>
          </p:cNvPr>
          <p:cNvSpPr txBox="1"/>
          <p:nvPr/>
        </p:nvSpPr>
        <p:spPr>
          <a:xfrm>
            <a:off x="1356538" y="1810262"/>
            <a:ext cx="88880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pPr marL="571500" indent="-571500" algn="l">
              <a:buFontTx/>
              <a:buChar char="-"/>
            </a:pPr>
            <a:r>
              <a:rPr lang="en-IN" dirty="0"/>
              <a:t>2 simple ideas</a:t>
            </a:r>
          </a:p>
          <a:p>
            <a:pPr marL="571500" indent="-571500" algn="l">
              <a:buFontTx/>
              <a:buChar char="-"/>
            </a:pPr>
            <a:r>
              <a:rPr lang="en-IN" dirty="0"/>
              <a:t>Key : Value - Everything</a:t>
            </a:r>
          </a:p>
          <a:p>
            <a:pPr marL="571500" indent="-571500" algn="l">
              <a:buFontTx/>
              <a:buChar char="-"/>
            </a:pPr>
            <a:r>
              <a:rPr lang="en-IN" dirty="0"/>
              <a:t>Asynchronous – I wont Block your 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146F494-3202-D840-8770-EBF9148EF80B}"/>
              </a:ext>
            </a:extLst>
          </p:cNvPr>
          <p:cNvSpPr txBox="1">
            <a:spLocks/>
          </p:cNvSpPr>
          <p:nvPr/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000000"/>
                </a:solidFill>
                <a:uFillTx/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IN" dirty="0"/>
              <a:t>Design of JS - JavaScript</a:t>
            </a:r>
          </a:p>
        </p:txBody>
      </p:sp>
    </p:spTree>
    <p:extLst>
      <p:ext uri="{BB962C8B-B14F-4D97-AF65-F5344CB8AC3E}">
        <p14:creationId xmlns:p14="http://schemas.microsoft.com/office/powerpoint/2010/main" val="32057641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FC8170-FA04-AC4E-A0F0-BCC7CABA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6"/>
          <a:stretch/>
        </p:blipFill>
        <p:spPr>
          <a:xfrm>
            <a:off x="2000763" y="248551"/>
            <a:ext cx="8190470" cy="53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90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Box 3"/>
          <p:cNvSpPr txBox="1"/>
          <p:nvPr/>
        </p:nvSpPr>
        <p:spPr>
          <a:xfrm>
            <a:off x="7824789" y="2019299"/>
            <a:ext cx="154304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Nodejs</a:t>
            </a:r>
            <a:endParaRPr dirty="0"/>
          </a:p>
        </p:txBody>
      </p:sp>
      <p:sp>
        <p:nvSpPr>
          <p:cNvPr id="242" name="Line 4"/>
          <p:cNvSpPr/>
          <p:nvPr/>
        </p:nvSpPr>
        <p:spPr>
          <a:xfrm flipH="1" flipV="1">
            <a:off x="3657598" y="2743199"/>
            <a:ext cx="2133603" cy="15240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Line 7"/>
          <p:cNvSpPr/>
          <p:nvPr/>
        </p:nvSpPr>
        <p:spPr>
          <a:xfrm>
            <a:off x="6019798" y="2743198"/>
            <a:ext cx="152406" cy="1524006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 Box 8"/>
          <p:cNvSpPr txBox="1"/>
          <p:nvPr/>
        </p:nvSpPr>
        <p:spPr>
          <a:xfrm>
            <a:off x="2639449" y="2019299"/>
            <a:ext cx="1823573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lang="en-US" dirty="0"/>
              <a:t>Browser</a:t>
            </a:r>
            <a:endParaRPr dirty="0"/>
          </a:p>
        </p:txBody>
      </p:sp>
      <p:sp>
        <p:nvSpPr>
          <p:cNvPr id="245" name="Text Box 9"/>
          <p:cNvSpPr txBox="1"/>
          <p:nvPr/>
        </p:nvSpPr>
        <p:spPr>
          <a:xfrm>
            <a:off x="4795434" y="4343398"/>
            <a:ext cx="2475713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895EF3"/>
                </a:solidFill>
                <a:latin typeface="Cheltenhm BdHd BT"/>
                <a:ea typeface="Cheltenhm BdHd BT"/>
                <a:cs typeface="Cheltenhm BdHd BT"/>
                <a:sym typeface="Cheltenhm BdHd BT"/>
              </a:defRPr>
            </a:lvl1pPr>
          </a:lstStyle>
          <a:p>
            <a:r>
              <a:rPr dirty="0"/>
              <a:t>JavaScript</a:t>
            </a:r>
          </a:p>
        </p:txBody>
      </p:sp>
      <p:sp>
        <p:nvSpPr>
          <p:cNvPr id="246" name="Line 10"/>
          <p:cNvSpPr/>
          <p:nvPr/>
        </p:nvSpPr>
        <p:spPr>
          <a:xfrm flipV="1">
            <a:off x="6553200" y="2895598"/>
            <a:ext cx="2057403" cy="1371605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 4"/>
          <p:cNvSpPr/>
          <p:nvPr/>
        </p:nvSpPr>
        <p:spPr>
          <a:xfrm flipH="1" flipV="1">
            <a:off x="3728718" y="2743199"/>
            <a:ext cx="2133606" cy="15240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 10"/>
          <p:cNvSpPr/>
          <p:nvPr/>
        </p:nvSpPr>
        <p:spPr>
          <a:xfrm flipV="1">
            <a:off x="6624318" y="2895598"/>
            <a:ext cx="2057403" cy="137160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4E753C6-9AF7-0842-9D52-D118A0FD4766}"/>
              </a:ext>
            </a:extLst>
          </p:cNvPr>
          <p:cNvSpPr/>
          <p:nvPr/>
        </p:nvSpPr>
        <p:spPr>
          <a:xfrm>
            <a:off x="2068729" y="163376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5409D58-4B1C-D649-9B27-2DB6AF7AAC68}"/>
              </a:ext>
            </a:extLst>
          </p:cNvPr>
          <p:cNvSpPr/>
          <p:nvPr/>
        </p:nvSpPr>
        <p:spPr>
          <a:xfrm>
            <a:off x="7634213" y="1531282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</p:spTree>
    <p:extLst>
      <p:ext uri="{BB962C8B-B14F-4D97-AF65-F5344CB8AC3E}">
        <p14:creationId xmlns:p14="http://schemas.microsoft.com/office/powerpoint/2010/main" val="3782926152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DCCC2E1-A200-BB43-8834-4C0A6E4EB8F8}"/>
              </a:ext>
            </a:extLst>
          </p:cNvPr>
          <p:cNvGrpSpPr/>
          <p:nvPr/>
        </p:nvGrpSpPr>
        <p:grpSpPr>
          <a:xfrm>
            <a:off x="6242228" y="1006098"/>
            <a:ext cx="5885934" cy="4737644"/>
            <a:chOff x="210066" y="1025611"/>
            <a:chExt cx="5885934" cy="4737644"/>
          </a:xfrm>
        </p:grpSpPr>
        <p:grpSp>
          <p:nvGrpSpPr>
            <p:cNvPr id="33" name="Rectangle: Rounded Corners 8">
              <a:extLst>
                <a:ext uri="{FF2B5EF4-FFF2-40B4-BE49-F238E27FC236}">
                  <a16:creationId xmlns:a16="http://schemas.microsoft.com/office/drawing/2014/main" xmlns="" id="{36B398E8-EC70-9045-B071-FA1D1FD50860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45" name="Rounded Rectangle">
                <a:extLst>
                  <a:ext uri="{FF2B5EF4-FFF2-40B4-BE49-F238E27FC236}">
                    <a16:creationId xmlns:a16="http://schemas.microsoft.com/office/drawing/2014/main" xmlns="" id="{8A95D148-A9A1-E149-B2F4-6ADD8F6F5FAF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46" name="User Interface">
                <a:extLst>
                  <a:ext uri="{FF2B5EF4-FFF2-40B4-BE49-F238E27FC236}">
                    <a16:creationId xmlns:a16="http://schemas.microsoft.com/office/drawing/2014/main" xmlns="" id="{6B2F1242-32EB-7A44-8232-D529ACA5BB3A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1DDD8DB4-24C0-A948-AC3C-45B8B4CB9A8F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425D53A-2D62-7D4F-A491-C674614A2862}"/>
              </a:ext>
            </a:extLst>
          </p:cNvPr>
          <p:cNvGrpSpPr/>
          <p:nvPr/>
        </p:nvGrpSpPr>
        <p:grpSpPr>
          <a:xfrm>
            <a:off x="210066" y="1025611"/>
            <a:ext cx="5885934" cy="4737644"/>
            <a:chOff x="210066" y="1025611"/>
            <a:chExt cx="5885934" cy="4737644"/>
          </a:xfrm>
        </p:grpSpPr>
        <p:grpSp>
          <p:nvGrpSpPr>
            <p:cNvPr id="21" name="Rectangle: Rounded Corners 8">
              <a:extLst>
                <a:ext uri="{FF2B5EF4-FFF2-40B4-BE49-F238E27FC236}">
                  <a16:creationId xmlns:a16="http://schemas.microsoft.com/office/drawing/2014/main" xmlns="" id="{1791B911-863E-8D4C-87FB-DCA3E1535767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22" name="Rounded Rectangle">
                <a:extLst>
                  <a:ext uri="{FF2B5EF4-FFF2-40B4-BE49-F238E27FC236}">
                    <a16:creationId xmlns:a16="http://schemas.microsoft.com/office/drawing/2014/main" xmlns="" id="{6794931B-7988-B248-85FA-70F2B43DCAE1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23" name="User Interface">
                <a:extLst>
                  <a:ext uri="{FF2B5EF4-FFF2-40B4-BE49-F238E27FC236}">
                    <a16:creationId xmlns:a16="http://schemas.microsoft.com/office/drawing/2014/main" xmlns="" id="{39CFA45D-1C17-2440-97E5-19C340F3EA21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64658133-1542-3745-9BBA-DBEA55581BD4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5" name="Rectangle: Rounded Corners 8">
            <a:extLst>
              <a:ext uri="{FF2B5EF4-FFF2-40B4-BE49-F238E27FC236}">
                <a16:creationId xmlns:a16="http://schemas.microsoft.com/office/drawing/2014/main" xmlns="" id="{61EED552-DD5D-5847-A49E-BF1E5429B0FA}"/>
              </a:ext>
            </a:extLst>
          </p:cNvPr>
          <p:cNvGrpSpPr/>
          <p:nvPr/>
        </p:nvGrpSpPr>
        <p:grpSpPr>
          <a:xfrm>
            <a:off x="467467" y="2558265"/>
            <a:ext cx="5029208" cy="3052589"/>
            <a:chOff x="-2" y="0"/>
            <a:chExt cx="11291790" cy="995176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xmlns="" id="{7B506076-226F-B740-BD6D-55E75C998F1F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7" name="User Interface">
              <a:extLst>
                <a:ext uri="{FF2B5EF4-FFF2-40B4-BE49-F238E27FC236}">
                  <a16:creationId xmlns:a16="http://schemas.microsoft.com/office/drawing/2014/main" xmlns="" id="{E4553EA1-7001-3047-93BB-D2A22BECA71E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/>
                <a:t>Chrome Browser </a:t>
              </a:r>
              <a:endParaRPr sz="4000" dirty="0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xmlns="" id="{B18D3A4D-9F18-1B42-952E-5C239541A43A}"/>
              </a:ext>
            </a:extLst>
          </p:cNvPr>
          <p:cNvSpPr txBox="1"/>
          <p:nvPr/>
        </p:nvSpPr>
        <p:spPr>
          <a:xfrm>
            <a:off x="3550918" y="3477698"/>
            <a:ext cx="6004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t/>
            </a:r>
            <a:br/>
            <a:endParaRPr/>
          </a:p>
        </p:txBody>
      </p:sp>
      <p:grpSp>
        <p:nvGrpSpPr>
          <p:cNvPr id="35" name="Rectangle: Rounded Corners 8">
            <a:extLst>
              <a:ext uri="{FF2B5EF4-FFF2-40B4-BE49-F238E27FC236}">
                <a16:creationId xmlns:a16="http://schemas.microsoft.com/office/drawing/2014/main" xmlns="" id="{DE92847D-9050-1041-8C8A-EAB202CCDF56}"/>
              </a:ext>
            </a:extLst>
          </p:cNvPr>
          <p:cNvGrpSpPr/>
          <p:nvPr/>
        </p:nvGrpSpPr>
        <p:grpSpPr>
          <a:xfrm>
            <a:off x="6506960" y="2558265"/>
            <a:ext cx="5029208" cy="3052589"/>
            <a:chOff x="-2" y="0"/>
            <a:chExt cx="11291790" cy="99517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xmlns="" id="{160AC868-DBBB-534C-BDF7-A1223864381A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User Interface">
              <a:extLst>
                <a:ext uri="{FF2B5EF4-FFF2-40B4-BE49-F238E27FC236}">
                  <a16:creationId xmlns:a16="http://schemas.microsoft.com/office/drawing/2014/main" xmlns="" id="{B31CA32F-75F3-714D-A6DB-5A47D0E24167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 err="1"/>
                <a:t>Node.exe</a:t>
              </a:r>
              <a:r>
                <a:rPr lang="en-US" sz="4000" dirty="0"/>
                <a:t> </a:t>
              </a:r>
              <a:endParaRPr sz="4000" dirty="0"/>
            </a:p>
          </p:txBody>
        </p:sp>
      </p:grpSp>
      <p:grpSp>
        <p:nvGrpSpPr>
          <p:cNvPr id="38" name="Rectangle: Rounded Corners 13">
            <a:extLst>
              <a:ext uri="{FF2B5EF4-FFF2-40B4-BE49-F238E27FC236}">
                <a16:creationId xmlns:a16="http://schemas.microsoft.com/office/drawing/2014/main" xmlns="" id="{D39F0A80-810A-9647-A421-19B4DBB96B21}"/>
              </a:ext>
            </a:extLst>
          </p:cNvPr>
          <p:cNvGrpSpPr/>
          <p:nvPr/>
        </p:nvGrpSpPr>
        <p:grpSpPr>
          <a:xfrm>
            <a:off x="2203118" y="4429757"/>
            <a:ext cx="1850892" cy="1177974"/>
            <a:chOff x="-2" y="-1"/>
            <a:chExt cx="1381527" cy="995178"/>
          </a:xfrm>
        </p:grpSpPr>
        <p:sp>
          <p:nvSpPr>
            <p:cNvPr id="39" name="Rounded Rectangle">
              <a:extLst>
                <a:ext uri="{FF2B5EF4-FFF2-40B4-BE49-F238E27FC236}">
                  <a16:creationId xmlns:a16="http://schemas.microsoft.com/office/drawing/2014/main" xmlns="" id="{51DC8F6F-2E8C-5248-8EA9-9FAA5C650D0E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JS engine">
              <a:extLst>
                <a:ext uri="{FF2B5EF4-FFF2-40B4-BE49-F238E27FC236}">
                  <a16:creationId xmlns:a16="http://schemas.microsoft.com/office/drawing/2014/main" xmlns="" id="{053FC2F1-130B-7742-AD6B-0BE9E783E9D9}"/>
                </a:ext>
              </a:extLst>
            </p:cNvPr>
            <p:cNvSpPr txBox="1"/>
            <p:nvPr/>
          </p:nvSpPr>
          <p:spPr>
            <a:xfrm>
              <a:off x="94299" y="224567"/>
              <a:ext cx="1192925" cy="54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IN" dirty="0"/>
                <a:t>JS engine – V8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13E7BCC-EC4E-5949-A6D8-D16CA09691D6}"/>
              </a:ext>
            </a:extLst>
          </p:cNvPr>
          <p:cNvSpPr/>
          <p:nvPr/>
        </p:nvSpPr>
        <p:spPr>
          <a:xfrm>
            <a:off x="1718114" y="3584600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8757CC4-3EFC-2841-B92F-30E5E0776CA9}"/>
              </a:ext>
            </a:extLst>
          </p:cNvPr>
          <p:cNvSpPr/>
          <p:nvPr/>
        </p:nvSpPr>
        <p:spPr>
          <a:xfrm>
            <a:off x="7747031" y="3454828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F61ADBCA-C2F2-9141-9416-03258C99D88B}"/>
              </a:ext>
            </a:extLst>
          </p:cNvPr>
          <p:cNvSpPr/>
          <p:nvPr/>
        </p:nvSpPr>
        <p:spPr>
          <a:xfrm>
            <a:off x="2068729" y="5979117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FE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C3A5BF51-39BA-BE4D-8518-FF9F31F9A3D4}"/>
              </a:ext>
            </a:extLst>
          </p:cNvPr>
          <p:cNvSpPr/>
          <p:nvPr/>
        </p:nvSpPr>
        <p:spPr>
          <a:xfrm>
            <a:off x="7634213" y="5876630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4F4B4ED-5D86-A143-B194-0493FDC478D9}"/>
              </a:ext>
            </a:extLst>
          </p:cNvPr>
          <p:cNvSpPr txBox="1"/>
          <p:nvPr/>
        </p:nvSpPr>
        <p:spPr>
          <a:xfrm>
            <a:off x="1242570" y="2855293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&lt;Script&gt;</a:t>
            </a:r>
            <a:r>
              <a:rPr lang="en-US" dirty="0" err="1"/>
              <a:t>filename.js</a:t>
            </a:r>
            <a:r>
              <a:rPr lang="en-US" dirty="0"/>
              <a:t>&lt;/Script&gt;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903735-6DEA-694D-A2DC-BF32597221D0}"/>
              </a:ext>
            </a:extLst>
          </p:cNvPr>
          <p:cNvSpPr txBox="1"/>
          <p:nvPr/>
        </p:nvSpPr>
        <p:spPr>
          <a:xfrm>
            <a:off x="8099770" y="2854099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filename.js</a:t>
            </a:r>
            <a:endParaRPr lang="en-US" dirty="0"/>
          </a:p>
        </p:txBody>
      </p:sp>
      <p:grpSp>
        <p:nvGrpSpPr>
          <p:cNvPr id="17" name="Rectangle: Rounded Corners 13">
            <a:extLst>
              <a:ext uri="{FF2B5EF4-FFF2-40B4-BE49-F238E27FC236}">
                <a16:creationId xmlns:a16="http://schemas.microsoft.com/office/drawing/2014/main" xmlns="" id="{BE7EF6B6-9EF5-AC48-9975-967C8A959FD2}"/>
              </a:ext>
            </a:extLst>
          </p:cNvPr>
          <p:cNvGrpSpPr/>
          <p:nvPr/>
        </p:nvGrpSpPr>
        <p:grpSpPr>
          <a:xfrm>
            <a:off x="2291305" y="4432840"/>
            <a:ext cx="1674519" cy="1177973"/>
            <a:chOff x="-2" y="-1"/>
            <a:chExt cx="1381527" cy="995178"/>
          </a:xfrm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xmlns="" id="{E0FCE953-8B05-224E-B9E8-374390B5A580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JS engine">
              <a:extLst>
                <a:ext uri="{FF2B5EF4-FFF2-40B4-BE49-F238E27FC236}">
                  <a16:creationId xmlns:a16="http://schemas.microsoft.com/office/drawing/2014/main" xmlns="" id="{5D032400-3BDE-1341-A2E4-2DDB7E30C572}"/>
                </a:ext>
              </a:extLst>
            </p:cNvPr>
            <p:cNvSpPr txBox="1"/>
            <p:nvPr/>
          </p:nvSpPr>
          <p:spPr>
            <a:xfrm>
              <a:off x="94299" y="174419"/>
              <a:ext cx="1192925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dirty="0"/>
                <a:t>JS engine</a:t>
              </a:r>
              <a:r>
                <a:rPr lang="en-US" dirty="0"/>
                <a:t> – V8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44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27 4.07407E-6 L 0.4998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725" y="467830"/>
            <a:ext cx="11291784" cy="6039299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Google Chrome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Fork of WebKit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C++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/>
            </a:pPr>
            <a:r>
              <a:t>Developed in-house by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Google</a:t>
            </a:r>
            <a:r>
              <a:t> as part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The Chromium Project</a:t>
            </a:r>
            <a:r>
              <a:t>, a project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“to open-source the code for the Google Chrome browser</a:t>
            </a:r>
            <a:r>
              <a:t>”</a:t>
            </a:r>
          </a:p>
          <a:p>
            <a:pPr marL="859536" lvl="1" indent="-429768" defTabSz="859536">
              <a:lnSpc>
                <a:spcPct val="81000"/>
              </a:lnSpc>
              <a:spcBef>
                <a:spcPts val="400"/>
              </a:spcBef>
              <a:buFontTx/>
              <a:buAutoNum type="alphaLcPeriod"/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/>
              </a:rPr>
              <a:t>https://docs.google.com/document/d/1aitSOucL0VHZa9Z2vbRJSyAIsAz24kX8LFByQ5xQnUg/edit</a:t>
            </a: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1" indent="429768" defTabSz="859536">
              <a:lnSpc>
                <a:spcPct val="81000"/>
              </a:lnSpc>
              <a:spcBef>
                <a:spcPts val="400"/>
              </a:spcBef>
              <a:buSzTx/>
              <a:buNone/>
              <a:defRPr sz="2000"/>
            </a:pPr>
            <a:endParaRPr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</a:t>
            </a:r>
            <a:r>
              <a:t>Google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as part of </a:t>
            </a:r>
            <a:r>
              <a:t>The Chromium Project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Used in </a:t>
            </a:r>
            <a:r>
              <a:t>Node.js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214884" indent="-214884" defTabSz="859536">
              <a:lnSpc>
                <a:spcPct val="81000"/>
              </a:lnSpc>
              <a:spcBef>
                <a:spcPts val="900"/>
              </a:spcBef>
              <a:defRPr sz="2300" b="1">
                <a:latin typeface="+mj-lt"/>
                <a:ea typeface="+mj-ea"/>
                <a:cs typeface="+mj-cs"/>
                <a:sym typeface="Helvetica"/>
              </a:defRPr>
            </a:pPr>
            <a:r>
              <a:t>Mozilla Firefox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Gecko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Developed in-house by Mozilla</a:t>
            </a:r>
            <a:br>
              <a:rPr b="0">
                <a:latin typeface="+mn-lt"/>
                <a:ea typeface="+mn-ea"/>
                <a:cs typeface="+mn-cs"/>
                <a:sym typeface="Calibri"/>
              </a:rPr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Written in </a:t>
            </a:r>
            <a:r>
              <a:t>Rust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!</a:t>
            </a:r>
          </a:p>
          <a:p>
            <a:pPr marL="644651" lvl="1" indent="-214884" defTabSz="859536">
              <a:lnSpc>
                <a:spcPct val="81000"/>
              </a:lnSpc>
              <a:spcBef>
                <a:spcPts val="400"/>
              </a:spcBef>
              <a:defRPr sz="2000" b="1">
                <a:latin typeface="+mj-lt"/>
                <a:ea typeface="+mj-ea"/>
                <a:cs typeface="+mj-cs"/>
                <a:sym typeface="Helvetica"/>
              </a:defRPr>
            </a:pPr>
            <a:r>
              <a:t>SpiderMonkey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rPr b="0" i="1"/>
              <a:t>The first JavaScript engine in history.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Developed by </a:t>
            </a:r>
            <a:r>
              <a:t>Brendan Eich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the creator of JavaScript, while he was at </a:t>
            </a:r>
            <a:r>
              <a:t>Netscape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6566" y="297708"/>
            <a:ext cx="10907236" cy="5879259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Safari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WebKit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Created by Apple as a </a:t>
            </a:r>
            <a:r>
              <a:t>fork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of the </a:t>
            </a:r>
            <a:r>
              <a:t>KHTML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t>KJS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 engines from </a:t>
            </a:r>
            <a:r>
              <a:t>Konqueror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, a web browser developed by </a:t>
            </a:r>
            <a:r>
              <a:t>KDE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Nitro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(formerly </a:t>
            </a:r>
            <a:r>
              <a:rPr b="0" i="1"/>
              <a:t>SquirrelFish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Edge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EdgeHTML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A fork of Internet Explorer’s </a:t>
            </a:r>
            <a:r>
              <a:rPr b="0" i="1"/>
              <a:t>Trident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that was made not-shitty.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  <a:br/>
            <a:r>
              <a:rPr b="0">
                <a:latin typeface="+mn-lt"/>
                <a:ea typeface="+mn-ea"/>
                <a:cs typeface="+mn-cs"/>
                <a:sym typeface="Calibri"/>
              </a:rPr>
              <a:t>- Open-sourced as </a:t>
            </a:r>
            <a:r>
              <a:rPr b="0" i="1"/>
              <a:t>ChakraCore.</a:t>
            </a:r>
            <a:br>
              <a:rPr b="0" i="1"/>
            </a:br>
            <a:r>
              <a:rPr b="0">
                <a:latin typeface="+mn-lt"/>
                <a:ea typeface="+mn-ea"/>
                <a:cs typeface="+mn-cs"/>
                <a:sym typeface="Calibri"/>
              </a:rPr>
              <a:t>- In 2016, Microsoft created a PR in the Node.js GitHub repo to use </a:t>
            </a:r>
            <a:r>
              <a:rPr b="0" i="1"/>
              <a:t>ChakraCore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instead of</a:t>
            </a:r>
            <a:r>
              <a:rPr b="0" i="1"/>
              <a:t> V8. 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This PR was expanded out into its own project and now lives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2"/>
              </a:rPr>
              <a:t>here as a project of the node organization</a:t>
            </a:r>
            <a:r>
              <a:rPr b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5300" y="393401"/>
            <a:ext cx="10928502" cy="578356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Opera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Blink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- Fork of WebKit. Part of Chrome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V8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If something works on Google Chrome, you can expect it to work on Opera due to the identical rendering engine + JavaScript engine used.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Internet Explorer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Trident</a:t>
            </a:r>
          </a:p>
          <a:p>
            <a:pPr marL="685800" lvl="1" indent="-228600">
              <a:spcBef>
                <a:spcPts val="5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Chakra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Internet protocols</a:t>
            </a:r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7785" y="1825624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TCP/IP </a:t>
            </a:r>
          </a:p>
          <a:p>
            <a:r>
              <a:t>HTTP / HTTPS</a:t>
            </a:r>
          </a:p>
          <a:p>
            <a:r>
              <a:t>FTP 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23" y="1203434"/>
            <a:ext cx="8951093" cy="549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1D4AC-EB40-514D-AB3B-2685215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25929C-93D8-4941-A8CB-1910E9F8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BD8160-F0BE-114E-9035-5E6BA9E9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59" y="92467"/>
            <a:ext cx="9897819" cy="60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76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C6D93E-3EF3-8C4C-9DB3-6B6A35B7FFD2}"/>
              </a:ext>
            </a:extLst>
          </p:cNvPr>
          <p:cNvSpPr/>
          <p:nvPr/>
        </p:nvSpPr>
        <p:spPr>
          <a:xfrm>
            <a:off x="7275522" y="5206698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http://www.http2demo.io/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585D5D-A601-5A48-904D-F555FD0D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AAF64F-4DB8-7247-95E1-55587A28C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editor – Sublime / Notepad++  or IDE</a:t>
            </a:r>
          </a:p>
          <a:p>
            <a:r>
              <a:rPr lang="en-US" dirty="0"/>
              <a:t>GitHub account  &amp; GIT 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Browser</a:t>
            </a:r>
          </a:p>
          <a:p>
            <a:r>
              <a:rPr lang="en-US" dirty="0"/>
              <a:t>Accounts</a:t>
            </a:r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Netlify</a:t>
            </a:r>
          </a:p>
        </p:txBody>
      </p:sp>
    </p:spTree>
    <p:extLst>
      <p:ext uri="{BB962C8B-B14F-4D97-AF65-F5344CB8AC3E}">
        <p14:creationId xmlns:p14="http://schemas.microsoft.com/office/powerpoint/2010/main" val="33579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defRPr>
            </a:lvl1pPr>
          </a:lstStyle>
          <a:p>
            <a:r>
              <a:rPr>
                <a:hlinkClick r:id="rId3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FCE2E-1D60-E844-BF34-03B47E9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F69DEF-0BAD-8F4C-A46A-CB032C45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8E038E-A528-8F44-9690-1C275D36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5" y="-27334"/>
            <a:ext cx="9749145" cy="6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038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2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Tasks</a:t>
            </a:r>
            <a:endParaRPr dirty="0"/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Difference between HTTP1.1 vs 2</a:t>
            </a:r>
            <a:endParaRPr lang="en-US" dirty="0"/>
          </a:p>
          <a:p>
            <a:r>
              <a:rPr lang="en-IN" dirty="0">
                <a:hlinkClick r:id="rId2"/>
              </a:rPr>
              <a:t>https://www.youtube.com/watch?v=SmE4OwHztCc</a:t>
            </a:r>
            <a:endParaRPr lang="en-US" dirty="0"/>
          </a:p>
          <a:p>
            <a:r>
              <a:rPr lang="en-US" dirty="0"/>
              <a:t>List 5 difference between Browser JS(console) v Nodejs</a:t>
            </a:r>
            <a:endParaRPr dirty="0"/>
          </a:p>
          <a:p>
            <a:r>
              <a:rPr lang="en-US" dirty="0" err="1"/>
              <a:t>JSONserver</a:t>
            </a:r>
            <a:r>
              <a:rPr lang="en-US" dirty="0"/>
              <a:t> – fake server with POST</a:t>
            </a:r>
          </a:p>
          <a:p>
            <a:r>
              <a:rPr lang="en-IN" dirty="0">
                <a:hlinkClick r:id="rId3"/>
              </a:rPr>
              <a:t>https://www.youtube.com/watch?v=-4r0W7TtVTY</a:t>
            </a:r>
            <a:endParaRPr lang="en-US" dirty="0"/>
          </a:p>
          <a:p>
            <a:r>
              <a:rPr lang="en-US" dirty="0"/>
              <a:t>Host JSON server in Heroku –</a:t>
            </a:r>
          </a:p>
          <a:p>
            <a:pPr lvl="1"/>
            <a:r>
              <a:rPr lang="en-US" dirty="0"/>
              <a:t> </a:t>
            </a:r>
            <a:r>
              <a:rPr lang="en-IN" dirty="0">
                <a:hlinkClick r:id="rId4"/>
              </a:rPr>
              <a:t>https://github.com/reach2arunprakash/json-server-heroku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865101-BC6A-E843-9137-DA1DCC1E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CE68CC-E59F-2E41-9C72-8EC18372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/questions/1517582/what-is-the-difference-between-statically-typed-and-dynamically-typed-languages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/questions/17253545/scripting-language-vs-programming-language#:~:text=Scripts%20are%20generally%20written%20to,is%20use%20to%20build%20applications.&amp;text=Some%20programming%20languages%20that%20are,code%2C%20and%20is%20subsequently%20run.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153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523</Words>
  <Application>Microsoft Office PowerPoint</Application>
  <PresentationFormat>Custom</PresentationFormat>
  <Paragraphs>152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Browsers -Getting started</vt:lpstr>
      <vt:lpstr>PowerPoint Presentation</vt:lpstr>
      <vt:lpstr>Installations</vt:lpstr>
      <vt:lpstr>Reads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PowerPoint Presentation</vt:lpstr>
      <vt:lpstr>Structure of a Web Browser</vt:lpstr>
      <vt:lpstr>Layout engine or rendering engine</vt:lpstr>
      <vt:lpstr>Layout engine or rendering engine</vt:lpstr>
      <vt:lpstr>PowerPoint Presentation</vt:lpstr>
      <vt:lpstr>JavaScript engine or ECMAScript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Internet protocols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PowerPoint Presentation</vt:lpstr>
      <vt:lpstr>HTTP Return codes</vt:lpstr>
      <vt:lpstr>Tasks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Digital Suppliers</cp:lastModifiedBy>
  <cp:revision>36</cp:revision>
  <dcterms:modified xsi:type="dcterms:W3CDTF">2023-08-27T04:36:52Z</dcterms:modified>
</cp:coreProperties>
</file>